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67" r:id="rId4"/>
    <p:sldId id="258" r:id="rId5"/>
    <p:sldId id="273" r:id="rId6"/>
    <p:sldId id="271" r:id="rId7"/>
    <p:sldId id="268" r:id="rId8"/>
    <p:sldId id="259" r:id="rId9"/>
    <p:sldId id="266" r:id="rId10"/>
    <p:sldId id="260" r:id="rId11"/>
    <p:sldId id="261" r:id="rId12"/>
    <p:sldId id="262" r:id="rId13"/>
    <p:sldId id="263" r:id="rId14"/>
    <p:sldId id="264" r:id="rId15"/>
    <p:sldId id="269" r:id="rId16"/>
    <p:sldId id="270" r:id="rId17"/>
    <p:sldId id="265" r:id="rId18"/>
  </p:sldIdLst>
  <p:sldSz cx="9144000" cy="6858000" type="screen4x3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29" autoAdjust="0"/>
    <p:restoredTop sz="94660"/>
  </p:normalViewPr>
  <p:slideViewPr>
    <p:cSldViewPr>
      <p:cViewPr varScale="1">
        <p:scale>
          <a:sx n="84" d="100"/>
          <a:sy n="84" d="100"/>
        </p:scale>
        <p:origin x="-1325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cs-CZ" smtClean="0"/>
              <a:t>Kliknutím lze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268D8-1C0C-4F88-B3EE-E2CDD5E500A5}" type="datetimeFigureOut">
              <a:rPr lang="sk-SK" smtClean="0"/>
              <a:t>20. 4. 2022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C893F-87E9-479D-BC1B-DE94EFB13B84}" type="slidenum">
              <a:rPr lang="sk-SK" smtClean="0"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268D8-1C0C-4F88-B3EE-E2CDD5E500A5}" type="datetimeFigureOut">
              <a:rPr lang="sk-SK" smtClean="0"/>
              <a:t>20. 4. 2022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C893F-87E9-479D-BC1B-DE94EFB13B84}" type="slidenum">
              <a:rPr lang="sk-SK" smtClean="0"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268D8-1C0C-4F88-B3EE-E2CDD5E500A5}" type="datetimeFigureOut">
              <a:rPr lang="sk-SK" smtClean="0"/>
              <a:t>20. 4. 2022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C893F-87E9-479D-BC1B-DE94EFB13B84}" type="slidenum">
              <a:rPr lang="sk-SK" smtClean="0"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268D8-1C0C-4F88-B3EE-E2CDD5E500A5}" type="datetimeFigureOut">
              <a:rPr lang="sk-SK" smtClean="0"/>
              <a:t>20. 4. 2022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C893F-87E9-479D-BC1B-DE94EFB13B84}" type="slidenum">
              <a:rPr lang="sk-SK" smtClean="0"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cs-CZ" smtClean="0"/>
              <a:t>Kliknutím lze upravit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268D8-1C0C-4F88-B3EE-E2CDD5E500A5}" type="datetimeFigureOut">
              <a:rPr lang="sk-SK" smtClean="0"/>
              <a:t>20. 4. 2022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C893F-87E9-479D-BC1B-DE94EFB13B84}" type="slidenum">
              <a:rPr lang="sk-SK" smtClean="0"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268D8-1C0C-4F88-B3EE-E2CDD5E500A5}" type="datetimeFigureOut">
              <a:rPr lang="sk-SK" smtClean="0"/>
              <a:t>20. 4. 2022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C893F-87E9-479D-BC1B-DE94EFB13B84}" type="slidenum">
              <a:rPr lang="sk-SK" smtClean="0"/>
              <a:t>‹#›</a:t>
            </a:fld>
            <a:endParaRPr lang="sk-SK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 smtClean="0"/>
              <a:t>Kliknutím lze upravit styl.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cs-CZ" smtClean="0"/>
              <a:t>Kliknutím lze upravit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cs-CZ" smtClean="0"/>
              <a:t>Kliknutím lze upravit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268D8-1C0C-4F88-B3EE-E2CDD5E500A5}" type="datetimeFigureOut">
              <a:rPr lang="sk-SK" smtClean="0"/>
              <a:t>20. 4. 2022</a:t>
            </a:fld>
            <a:endParaRPr lang="sk-S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C893F-87E9-479D-BC1B-DE94EFB13B84}" type="slidenum">
              <a:rPr lang="sk-SK" smtClean="0"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268D8-1C0C-4F88-B3EE-E2CDD5E500A5}" type="datetimeFigureOut">
              <a:rPr lang="sk-SK" smtClean="0"/>
              <a:t>20. 4. 2022</a:t>
            </a:fld>
            <a:endParaRPr lang="sk-S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C893F-87E9-479D-BC1B-DE94EFB13B84}" type="slidenum">
              <a:rPr lang="sk-SK" smtClean="0"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268D8-1C0C-4F88-B3EE-E2CDD5E500A5}" type="datetimeFigureOut">
              <a:rPr lang="sk-SK" smtClean="0"/>
              <a:t>20. 4. 2022</a:t>
            </a:fld>
            <a:endParaRPr lang="sk-S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C893F-87E9-479D-BC1B-DE94EFB13B84}" type="slidenum">
              <a:rPr lang="sk-SK" smtClean="0"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cs-CZ" smtClean="0"/>
              <a:t>Kliknutím lze upravit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268D8-1C0C-4F88-B3EE-E2CDD5E500A5}" type="datetimeFigureOut">
              <a:rPr lang="sk-SK" smtClean="0"/>
              <a:t>20. 4. 2022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25C893F-87E9-479D-BC1B-DE94EFB13B84}" type="slidenum">
              <a:rPr lang="sk-SK" smtClean="0"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cs-CZ" smtClean="0"/>
              <a:t>Kliknutím na ikonu přidáte obrázek.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268D8-1C0C-4F88-B3EE-E2CDD5E500A5}" type="datetimeFigureOut">
              <a:rPr lang="sk-SK" smtClean="0"/>
              <a:t>20. 4. 2022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C893F-87E9-479D-BC1B-DE94EFB13B84}" type="slidenum">
              <a:rPr lang="sk-SK" smtClean="0"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CB9268D8-1C0C-4F88-B3EE-E2CDD5E500A5}" type="datetimeFigureOut">
              <a:rPr lang="sk-SK" smtClean="0"/>
              <a:t>20. 4. 2022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D25C893F-87E9-479D-BC1B-DE94EFB13B84}" type="slidenum">
              <a:rPr lang="sk-SK" smtClean="0"/>
              <a:t>‹#›</a:t>
            </a:fld>
            <a:endParaRPr lang="sk-S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k.wikipedia.org/wiki/1909" TargetMode="External"/><Relationship Id="rId2" Type="http://schemas.openxmlformats.org/officeDocument/2006/relationships/hyperlink" Target="https://sk.wikipedia.org/wiki/Laponsko_(%C5%A0v%C3%A9dsko)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sk.wikipedia.org/wiki/%C4%BDadovec_(s%C3%BAvisl%C3%BD_%C4%BEad)" TargetMode="External"/><Relationship Id="rId3" Type="http://schemas.openxmlformats.org/officeDocument/2006/relationships/hyperlink" Target="https://sk.wikipedia.org/wiki/Laponsko_(%C5%A0v%C3%A9dsko)" TargetMode="External"/><Relationship Id="rId7" Type="http://schemas.openxmlformats.org/officeDocument/2006/relationships/hyperlink" Target="https://sk.wikipedia.org/w/index.php?title=Sarektj%C3%A5kk%C3%A5&amp;action=edit&amp;redlink=1" TargetMode="External"/><Relationship Id="rId2" Type="http://schemas.openxmlformats.org/officeDocument/2006/relationships/hyperlink" Target="https://sk.wikipedia.org/wiki/%C5%A0v%C3%A9dsk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k.wikipedia.org/wiki/Metrov_nad_morom" TargetMode="External"/><Relationship Id="rId5" Type="http://schemas.openxmlformats.org/officeDocument/2006/relationships/hyperlink" Target="https://sk.wikipedia.org/w/index.php?title=N%C3%A1rodn%C3%BD_park_Padjelanta&amp;action=edit&amp;redlink=1" TargetMode="External"/><Relationship Id="rId4" Type="http://schemas.openxmlformats.org/officeDocument/2006/relationships/hyperlink" Target="https://sk.wikipedia.org/w/index.php?title=N%C3%A1rodn%C3%BD_park_Stora_Sj%C3%B6fallet&amp;action=edit&amp;redlink=1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k.wikipedia.org/wiki/%C5%A0v%C3%A9dsko" TargetMode="External"/><Relationship Id="rId2" Type="http://schemas.openxmlformats.org/officeDocument/2006/relationships/hyperlink" Target="https://sk.wikipedia.org/wiki/N%C3%A1rodn%C3%BD_park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k.wikipedia.org/wiki/Hekt%C3%A1r" TargetMode="External"/><Relationship Id="rId4" Type="http://schemas.openxmlformats.org/officeDocument/2006/relationships/hyperlink" Target="https://sk.wikipedia.org/wiki/1909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k.wikipedia.org/wiki/%C5%A0v%C3%A9dsko" TargetMode="External"/><Relationship Id="rId2" Type="http://schemas.openxmlformats.org/officeDocument/2006/relationships/hyperlink" Target="https://sk.wikipedia.org/wiki/N%C3%B3rsk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k.wikipedia.org/wiki/Rusko" TargetMode="External"/><Relationship Id="rId5" Type="http://schemas.openxmlformats.org/officeDocument/2006/relationships/hyperlink" Target="https://sk.wikipedia.org/wiki/Kola_(polostrov)" TargetMode="External"/><Relationship Id="rId4" Type="http://schemas.openxmlformats.org/officeDocument/2006/relationships/hyperlink" Target="https://sk.wikipedia.org/wiki/F%C3%ADnsko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sk.wikipedia.org/wiki/Zoznam_%C5%A1t%C3%A1tov_Eur%C3%B3py_pod%C4%BEa_rozlohy" TargetMode="External"/><Relationship Id="rId3" Type="http://schemas.openxmlformats.org/officeDocument/2006/relationships/hyperlink" Target="https://sk.wikipedia.org/wiki/F%C3%ADnsko" TargetMode="External"/><Relationship Id="rId7" Type="http://schemas.openxmlformats.org/officeDocument/2006/relationships/hyperlink" Target="https://sk.wikipedia.org/wiki/Eur%C3%B3pska_%C3%BAnia" TargetMode="External"/><Relationship Id="rId2" Type="http://schemas.openxmlformats.org/officeDocument/2006/relationships/hyperlink" Target="https://sk.wikipedia.org/wiki/N%C3%B3rsk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k.wikipedia.org/wiki/%C3%96resund" TargetMode="External"/><Relationship Id="rId5" Type="http://schemas.openxmlformats.org/officeDocument/2006/relationships/hyperlink" Target="https://sk.wikipedia.org/wiki/%C3%98resundsbroen" TargetMode="External"/><Relationship Id="rId10" Type="http://schemas.openxmlformats.org/officeDocument/2006/relationships/hyperlink" Target="https://sk.wikipedia.org/wiki/%C5%A0tokholm" TargetMode="External"/><Relationship Id="rId4" Type="http://schemas.openxmlformats.org/officeDocument/2006/relationships/hyperlink" Target="https://sk.wikipedia.org/wiki/D%C3%A1nsko" TargetMode="External"/><Relationship Id="rId9" Type="http://schemas.openxmlformats.org/officeDocument/2006/relationships/hyperlink" Target="https://sk.wikipedia.org/wiki/Eur%C3%B3p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sk.wikipedia.org/wiki/Politika" TargetMode="External"/><Relationship Id="rId3" Type="http://schemas.openxmlformats.org/officeDocument/2006/relationships/hyperlink" Target="https://sk.wikipedia.org/wiki/Hlavn%C3%A9_mesto" TargetMode="External"/><Relationship Id="rId7" Type="http://schemas.openxmlformats.org/officeDocument/2006/relationships/hyperlink" Target="https://sk.wikipedia.org/wiki/Masm%C3%A9dium" TargetMode="External"/><Relationship Id="rId12" Type="http://schemas.openxmlformats.org/officeDocument/2006/relationships/hyperlink" Target="https://sk.wikipedia.org/w/index.php?title=Storkyrkan&amp;action=edit&amp;redlink=1" TargetMode="External"/><Relationship Id="rId2" Type="http://schemas.openxmlformats.org/officeDocument/2006/relationships/hyperlink" Target="https://sk.wikipedia.org/wiki/%C5%A0v%C3%A9d%C4%8Din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k.wikipedia.org/wiki/Ekonomika" TargetMode="External"/><Relationship Id="rId11" Type="http://schemas.openxmlformats.org/officeDocument/2006/relationships/hyperlink" Target="https://sk.wikipedia.org/wiki/Ben%C3%A1tky_severu" TargetMode="External"/><Relationship Id="rId5" Type="http://schemas.openxmlformats.org/officeDocument/2006/relationships/hyperlink" Target="https://sk.wikipedia.org/wiki/Kult%C3%BAra" TargetMode="External"/><Relationship Id="rId10" Type="http://schemas.openxmlformats.org/officeDocument/2006/relationships/hyperlink" Target="https://sk.wikipedia.org/wiki/Baltsk%C3%A9_more" TargetMode="External"/><Relationship Id="rId4" Type="http://schemas.openxmlformats.org/officeDocument/2006/relationships/hyperlink" Target="https://sk.wikipedia.org/wiki/%C5%A0v%C3%A9dsko" TargetMode="External"/><Relationship Id="rId9" Type="http://schemas.openxmlformats.org/officeDocument/2006/relationships/hyperlink" Target="https://sk.wikipedia.org/w/index.php?title=Mal%C3%A4ren&amp;action=edit&amp;redlink=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3568" y="188640"/>
            <a:ext cx="7772400" cy="1470025"/>
          </a:xfrm>
        </p:spPr>
        <p:txBody>
          <a:bodyPr>
            <a:normAutofit/>
          </a:bodyPr>
          <a:lstStyle/>
          <a:p>
            <a:r>
              <a:rPr lang="sk-SK" sz="6000" i="1" dirty="0" smtClean="0">
                <a:solidFill>
                  <a:srgbClr val="FF6600"/>
                </a:solidFill>
              </a:rPr>
              <a:t>ŠVÉDSKO</a:t>
            </a:r>
            <a:endParaRPr lang="sk-SK" sz="6000" i="1" dirty="0">
              <a:solidFill>
                <a:srgbClr val="FF6600"/>
              </a:solidFill>
            </a:endParaRP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dirty="0" smtClean="0"/>
              <a:t>Timotej krátky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65676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307474" y="116632"/>
            <a:ext cx="7520940" cy="548640"/>
          </a:xfrm>
        </p:spPr>
        <p:txBody>
          <a:bodyPr>
            <a:normAutofit fontScale="90000"/>
          </a:bodyPr>
          <a:lstStyle/>
          <a:p>
            <a:r>
              <a:rPr lang="sk-SK" sz="4000" dirty="0" smtClean="0">
                <a:solidFill>
                  <a:srgbClr val="7030A0"/>
                </a:solidFill>
              </a:rPr>
              <a:t>Národné parky</a:t>
            </a:r>
            <a:endParaRPr lang="sk-SK" sz="4000" dirty="0">
              <a:solidFill>
                <a:srgbClr val="7030A0"/>
              </a:solidFill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611560" y="836712"/>
            <a:ext cx="3744416" cy="3528391"/>
          </a:xfrm>
        </p:spPr>
        <p:txBody>
          <a:bodyPr>
            <a:noAutofit/>
          </a:bodyPr>
          <a:lstStyle/>
          <a:p>
            <a:r>
              <a:rPr lang="sk-SK" sz="2400" dirty="0"/>
              <a:t>Národný park </a:t>
            </a:r>
            <a:r>
              <a:rPr lang="sk-SK" sz="2400" dirty="0" err="1"/>
              <a:t>Sarek</a:t>
            </a:r>
            <a:endParaRPr lang="sk-SK" sz="2400" dirty="0"/>
          </a:p>
          <a:p>
            <a:r>
              <a:rPr lang="sk-SK" sz="2400" b="0" dirty="0" smtClean="0"/>
              <a:t>Chránené územie na</a:t>
            </a:r>
          </a:p>
          <a:p>
            <a:r>
              <a:rPr lang="sk-SK" sz="2400" b="0" dirty="0" smtClean="0"/>
              <a:t>severe</a:t>
            </a:r>
            <a:r>
              <a:rPr lang="sk-SK" sz="2400" b="0" dirty="0"/>
              <a:t> </a:t>
            </a:r>
            <a:r>
              <a:rPr lang="sk-SK" sz="2400" b="0" dirty="0" smtClean="0"/>
              <a:t>Švédska v</a:t>
            </a:r>
          </a:p>
          <a:p>
            <a:r>
              <a:rPr lang="sk-SK" sz="2400" b="0" dirty="0" smtClean="0">
                <a:hlinkClick r:id="rId2" tooltip="Laponsko (Švédsko)"/>
              </a:rPr>
              <a:t>Laponsku</a:t>
            </a:r>
            <a:endParaRPr lang="sk-SK" sz="2400" b="0" dirty="0" smtClean="0"/>
          </a:p>
          <a:p>
            <a:endParaRPr lang="sk-SK" sz="2400" dirty="0" smtClean="0"/>
          </a:p>
          <a:p>
            <a:r>
              <a:rPr lang="sk-SK" sz="2400" dirty="0" smtClean="0"/>
              <a:t>Národný park </a:t>
            </a:r>
            <a:r>
              <a:rPr lang="sk-SK" sz="2400" dirty="0" err="1" smtClean="0"/>
              <a:t>Abisko</a:t>
            </a:r>
            <a:endParaRPr lang="sk-SK" sz="2400" dirty="0" smtClean="0"/>
          </a:p>
          <a:p>
            <a:r>
              <a:rPr lang="sk-SK" sz="2400" b="0" dirty="0"/>
              <a:t>Patrí medzi </a:t>
            </a:r>
            <a:r>
              <a:rPr lang="sk-SK" sz="2400" b="0" dirty="0" smtClean="0"/>
              <a:t>najstaršie v</a:t>
            </a:r>
          </a:p>
          <a:p>
            <a:r>
              <a:rPr lang="sk-SK" sz="2400" b="0" dirty="0" smtClean="0"/>
              <a:t>Európe</a:t>
            </a:r>
            <a:r>
              <a:rPr lang="sk-SK" sz="2400" b="0" dirty="0"/>
              <a:t>, bol vyhlásený v </a:t>
            </a:r>
            <a:endParaRPr lang="sk-SK" sz="2400" b="0" dirty="0" smtClean="0"/>
          </a:p>
          <a:p>
            <a:r>
              <a:rPr lang="sk-SK" sz="2400" b="0" dirty="0" smtClean="0"/>
              <a:t>roku</a:t>
            </a:r>
            <a:r>
              <a:rPr lang="sk-SK" sz="2400" b="0" dirty="0"/>
              <a:t> </a:t>
            </a:r>
            <a:r>
              <a:rPr lang="sk-SK" sz="2400" b="0" dirty="0">
                <a:hlinkClick r:id="rId3" tooltip="1909"/>
              </a:rPr>
              <a:t>1909</a:t>
            </a:r>
            <a:endParaRPr lang="sk-SK" sz="2400" dirty="0"/>
          </a:p>
        </p:txBody>
      </p:sp>
      <p:pic>
        <p:nvPicPr>
          <p:cNvPr id="3074" name="Picture 2" descr="Národný park Sarek: Malý výlet do veľkej švédskej divočiny - Cestovanie SM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764704"/>
            <a:ext cx="4682652" cy="309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5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7520940" cy="548640"/>
          </a:xfrm>
        </p:spPr>
        <p:txBody>
          <a:bodyPr>
            <a:noAutofit/>
          </a:bodyPr>
          <a:lstStyle/>
          <a:p>
            <a:r>
              <a:rPr lang="sk-SK" sz="3600" dirty="0">
                <a:solidFill>
                  <a:srgbClr val="7030A0"/>
                </a:solidFill>
              </a:rPr>
              <a:t>Národný park </a:t>
            </a:r>
            <a:r>
              <a:rPr lang="sk-SK" sz="3600" dirty="0" err="1" smtClean="0">
                <a:solidFill>
                  <a:srgbClr val="7030A0"/>
                </a:solidFill>
              </a:rPr>
              <a:t>Sarek</a:t>
            </a:r>
            <a:endParaRPr lang="sk-SK" sz="3600" dirty="0">
              <a:solidFill>
                <a:srgbClr val="7030A0"/>
              </a:solidFill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755576" y="1052736"/>
            <a:ext cx="7200800" cy="4032448"/>
          </a:xfrm>
        </p:spPr>
        <p:txBody>
          <a:bodyPr>
            <a:noAutofit/>
          </a:bodyPr>
          <a:lstStyle/>
          <a:p>
            <a:r>
              <a:rPr lang="sk-SK" sz="2000" dirty="0"/>
              <a:t>Národný park </a:t>
            </a:r>
            <a:r>
              <a:rPr lang="sk-SK" sz="2000" dirty="0" err="1" smtClean="0"/>
              <a:t>Sarek</a:t>
            </a:r>
            <a:r>
              <a:rPr lang="sk-SK" sz="2000" b="0" dirty="0"/>
              <a:t> </a:t>
            </a:r>
            <a:r>
              <a:rPr lang="sk-SK" sz="2000" b="0" dirty="0" smtClean="0"/>
              <a:t>je </a:t>
            </a:r>
            <a:r>
              <a:rPr lang="sk-SK" sz="2000" b="0" dirty="0"/>
              <a:t>chránené územie na severe </a:t>
            </a:r>
            <a:r>
              <a:rPr lang="sk-SK" sz="2000" b="0" dirty="0">
                <a:hlinkClick r:id="rId2" tooltip="Švédsko"/>
              </a:rPr>
              <a:t>Švédska</a:t>
            </a:r>
            <a:r>
              <a:rPr lang="sk-SK" sz="2000" b="0" dirty="0"/>
              <a:t> v </a:t>
            </a:r>
            <a:r>
              <a:rPr lang="sk-SK" sz="2000" b="0" dirty="0">
                <a:hlinkClick r:id="rId3" tooltip="Laponsko (Švédsko)"/>
              </a:rPr>
              <a:t>Laponsku</a:t>
            </a:r>
            <a:r>
              <a:rPr lang="sk-SK" sz="2000" b="0" dirty="0"/>
              <a:t>. Hraničí s národnými parkmi </a:t>
            </a:r>
            <a:r>
              <a:rPr lang="sk-SK" sz="2000" b="0" dirty="0" err="1">
                <a:hlinkClick r:id="rId4" tooltip="Národný park Stora Sjöfallet (stránka neexistuje)"/>
              </a:rPr>
              <a:t>Stora</a:t>
            </a:r>
            <a:r>
              <a:rPr lang="sk-SK" sz="2000" b="0" dirty="0">
                <a:hlinkClick r:id="rId4" tooltip="Národný park Stora Sjöfallet (stránka neexistuje)"/>
              </a:rPr>
              <a:t> </a:t>
            </a:r>
            <a:r>
              <a:rPr lang="sk-SK" sz="2000" b="0" dirty="0" err="1">
                <a:hlinkClick r:id="rId4" tooltip="Národný park Stora Sjöfallet (stránka neexistuje)"/>
              </a:rPr>
              <a:t>Sjöfallet</a:t>
            </a:r>
            <a:r>
              <a:rPr lang="sk-SK" sz="2000" b="0" dirty="0"/>
              <a:t> a </a:t>
            </a:r>
            <a:r>
              <a:rPr lang="sk-SK" sz="2000" b="0" dirty="0" err="1">
                <a:hlinkClick r:id="rId5" tooltip="Národný park Padjelanta (stránka neexistuje)"/>
              </a:rPr>
              <a:t>Padjelanta</a:t>
            </a:r>
            <a:r>
              <a:rPr lang="sk-SK" sz="2000" b="0" dirty="0"/>
              <a:t>. Patrí medzi najstaršie národné parky v Európe</a:t>
            </a:r>
            <a:r>
              <a:rPr lang="sk-SK" sz="2000" b="0" dirty="0" smtClean="0"/>
              <a:t>.</a:t>
            </a:r>
          </a:p>
          <a:p>
            <a:r>
              <a:rPr lang="sk-SK" sz="2000" b="0" dirty="0"/>
              <a:t> </a:t>
            </a:r>
            <a:r>
              <a:rPr lang="sk-SK" sz="2000" b="0" dirty="0" smtClean="0"/>
              <a:t>V parku </a:t>
            </a:r>
            <a:r>
              <a:rPr lang="sk-SK" sz="2000" b="0" dirty="0"/>
              <a:t>sa nachádza veľké množstvo vrcholov nad hranicou 2 000 </a:t>
            </a:r>
            <a:r>
              <a:rPr lang="sk-SK" sz="2000" b="0" dirty="0">
                <a:hlinkClick r:id="rId6" tooltip="Metrov nad morom"/>
              </a:rPr>
              <a:t>m n. m.</a:t>
            </a:r>
            <a:r>
              <a:rPr lang="sk-SK" sz="2000" b="0" dirty="0"/>
              <a:t>, medzi </a:t>
            </a:r>
            <a:r>
              <a:rPr lang="sk-SK" sz="2000" b="0" dirty="0" smtClean="0"/>
              <a:t>ktorými </a:t>
            </a:r>
            <a:r>
              <a:rPr lang="sk-SK" sz="2000" b="0" dirty="0"/>
              <a:t>sa nachádza aj druhý najvyšší vrchol </a:t>
            </a:r>
            <a:r>
              <a:rPr lang="sk-SK" sz="2000" b="0" dirty="0" smtClean="0"/>
              <a:t>vo Švédsku</a:t>
            </a:r>
            <a:r>
              <a:rPr lang="sk-SK" sz="2000" b="0" dirty="0"/>
              <a:t> </a:t>
            </a:r>
            <a:r>
              <a:rPr lang="sk-SK" sz="2000" b="0" dirty="0" err="1">
                <a:hlinkClick r:id="rId7" tooltip="Sarektjåkkå (stránka neexistuje)"/>
              </a:rPr>
              <a:t>Sarektjåkkå</a:t>
            </a:r>
            <a:r>
              <a:rPr lang="sk-SK" sz="2000" b="0" dirty="0"/>
              <a:t> (2 089 m n. m.). Okrem početných vrcholov sa v parku </a:t>
            </a:r>
            <a:r>
              <a:rPr lang="sk-SK" sz="2000" b="0" dirty="0" smtClean="0"/>
              <a:t>nachádza </a:t>
            </a:r>
            <a:r>
              <a:rPr lang="sk-SK" sz="2000" b="0" dirty="0"/>
              <a:t>viac ako 100 </a:t>
            </a:r>
            <a:r>
              <a:rPr lang="sk-SK" sz="2000" b="0" dirty="0">
                <a:hlinkClick r:id="rId8" tooltip="Ľadovec (súvislý ľad)"/>
              </a:rPr>
              <a:t>ľadovcov</a:t>
            </a:r>
            <a:r>
              <a:rPr lang="sk-SK" sz="2000" b="0" dirty="0"/>
              <a:t>. Stredom územia je údolie </a:t>
            </a:r>
            <a:r>
              <a:rPr lang="sk-SK" sz="2000" b="0" dirty="0" err="1"/>
              <a:t>Rapadalen</a:t>
            </a:r>
            <a:r>
              <a:rPr lang="sk-SK" sz="2000" b="0" dirty="0"/>
              <a:t> s riekou </a:t>
            </a:r>
            <a:r>
              <a:rPr lang="sk-SK" sz="2000" b="0" dirty="0" err="1" smtClean="0"/>
              <a:t>Rapaätno</a:t>
            </a:r>
            <a:r>
              <a:rPr lang="sk-SK" sz="1800" b="0" dirty="0" smtClean="0"/>
              <a:t>.</a:t>
            </a:r>
            <a:endParaRPr lang="sk-SK" sz="1800" dirty="0"/>
          </a:p>
        </p:txBody>
      </p:sp>
    </p:spTree>
    <p:extLst>
      <p:ext uri="{BB962C8B-B14F-4D97-AF65-F5344CB8AC3E}">
        <p14:creationId xmlns:p14="http://schemas.microsoft.com/office/powerpoint/2010/main" val="130905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Sarek National Park | Choose National Park | Sweden's national park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700808"/>
            <a:ext cx="4927308" cy="307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Národný Park Sarek... - Secret Worl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76" y="476672"/>
            <a:ext cx="4297156" cy="2864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Sarek National Park (Official GANP Park Page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98" y="2708920"/>
            <a:ext cx="2954859" cy="197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74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7520940" cy="548640"/>
          </a:xfrm>
        </p:spPr>
        <p:txBody>
          <a:bodyPr/>
          <a:lstStyle/>
          <a:p>
            <a:r>
              <a:rPr lang="sk-SK" sz="3600" dirty="0">
                <a:solidFill>
                  <a:srgbClr val="7030A0"/>
                </a:solidFill>
              </a:rPr>
              <a:t>Národný park </a:t>
            </a:r>
            <a:r>
              <a:rPr lang="sk-SK" sz="3600" dirty="0" err="1" smtClean="0">
                <a:solidFill>
                  <a:srgbClr val="7030A0"/>
                </a:solidFill>
              </a:rPr>
              <a:t>Abisko</a:t>
            </a:r>
            <a:endParaRPr lang="sk-SK" sz="3600" dirty="0">
              <a:solidFill>
                <a:srgbClr val="7030A0"/>
              </a:solidFill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27584" y="980728"/>
            <a:ext cx="4757152" cy="3699749"/>
          </a:xfrm>
        </p:spPr>
        <p:txBody>
          <a:bodyPr>
            <a:normAutofit fontScale="92500"/>
          </a:bodyPr>
          <a:lstStyle/>
          <a:p>
            <a:r>
              <a:rPr lang="sk-SK" sz="2400" dirty="0"/>
              <a:t>Národný park </a:t>
            </a:r>
            <a:r>
              <a:rPr lang="sk-SK" sz="2400" dirty="0" err="1"/>
              <a:t>Abisko</a:t>
            </a:r>
            <a:r>
              <a:rPr lang="sk-SK" sz="2400" b="0" dirty="0"/>
              <a:t> je </a:t>
            </a:r>
            <a:r>
              <a:rPr lang="sk-SK" sz="2400" b="0" dirty="0">
                <a:hlinkClick r:id="rId2" tooltip="Národný park"/>
              </a:rPr>
              <a:t>národný park</a:t>
            </a:r>
            <a:r>
              <a:rPr lang="sk-SK" sz="2400" b="0" dirty="0"/>
              <a:t> v </a:t>
            </a:r>
            <a:r>
              <a:rPr lang="sk-SK" sz="2400" b="0" dirty="0">
                <a:hlinkClick r:id="rId3" tooltip="Švédsko"/>
              </a:rPr>
              <a:t>Švédsku</a:t>
            </a:r>
            <a:r>
              <a:rPr lang="sk-SK" sz="2400" b="0" dirty="0"/>
              <a:t>. Patrí medzi najstaršie v Európe, bol vyhlásený v roku </a:t>
            </a:r>
            <a:r>
              <a:rPr lang="sk-SK" sz="2400" b="0" dirty="0">
                <a:hlinkClick r:id="rId4" tooltip="1909"/>
              </a:rPr>
              <a:t>1909</a:t>
            </a:r>
            <a:r>
              <a:rPr lang="sk-SK" sz="2400" b="0" dirty="0"/>
              <a:t>. Na jeho území sa nachádza najvýznamnejšia švédska prírodovedná výskumná stanica</a:t>
            </a:r>
            <a:r>
              <a:rPr lang="sk-SK" sz="2400" b="0" dirty="0" smtClean="0"/>
              <a:t>.</a:t>
            </a:r>
          </a:p>
          <a:p>
            <a:r>
              <a:rPr lang="sk-SK" sz="2400" b="0" dirty="0"/>
              <a:t>Nachádza sa v severnej časti krajiny, s najvyšším bodom vo výške 1 174 m n. m. a rozlohou viac ako 7500 </a:t>
            </a:r>
            <a:r>
              <a:rPr lang="sk-SK" sz="2400" b="0" dirty="0">
                <a:hlinkClick r:id="rId5" tooltip="Hektár"/>
              </a:rPr>
              <a:t>hektárov</a:t>
            </a:r>
            <a:endParaRPr lang="sk-SK" sz="2400" dirty="0"/>
          </a:p>
        </p:txBody>
      </p:sp>
    </p:spTree>
    <p:extLst>
      <p:ext uri="{BB962C8B-B14F-4D97-AF65-F5344CB8AC3E}">
        <p14:creationId xmlns:p14="http://schemas.microsoft.com/office/powerpoint/2010/main" val="118528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Národní park Abisko – Wikiped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8640"/>
            <a:ext cx="4473013" cy="335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bisko National Park (Official GANP Park Page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049762"/>
            <a:ext cx="4019141" cy="268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www.sever.estranky.sk - Švédsko - NÁRODNÝ PARK- ABISK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9816"/>
            <a:ext cx="2448272" cy="183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9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7520940" cy="548640"/>
          </a:xfrm>
        </p:spPr>
        <p:txBody>
          <a:bodyPr/>
          <a:lstStyle/>
          <a:p>
            <a:r>
              <a:rPr lang="sk-SK" sz="3600" dirty="0" smtClean="0">
                <a:solidFill>
                  <a:srgbClr val="7030A0"/>
                </a:solidFill>
              </a:rPr>
              <a:t>Laponsko</a:t>
            </a:r>
            <a:endParaRPr lang="sk-SK" sz="3600" dirty="0">
              <a:solidFill>
                <a:srgbClr val="7030A0"/>
              </a:solidFill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755576" y="836712"/>
            <a:ext cx="7520940" cy="3771757"/>
          </a:xfrm>
        </p:spPr>
        <p:txBody>
          <a:bodyPr>
            <a:noAutofit/>
          </a:bodyPr>
          <a:lstStyle/>
          <a:p>
            <a:r>
              <a:rPr lang="sk-SK" sz="2400" dirty="0" smtClean="0"/>
              <a:t>Laponsko</a:t>
            </a:r>
            <a:r>
              <a:rPr lang="sk-SK" sz="2400" b="0" dirty="0"/>
              <a:t> je oblasť tradične obývaná Laponcami (</a:t>
            </a:r>
            <a:r>
              <a:rPr lang="sk-SK" sz="2400" b="0" dirty="0" err="1"/>
              <a:t>Saammi</a:t>
            </a:r>
            <a:r>
              <a:rPr lang="sk-SK" sz="2400" b="0" dirty="0"/>
              <a:t>). Leží v severnej Európe a zahŕňa severnú časť Škandinávie (</a:t>
            </a:r>
            <a:r>
              <a:rPr lang="sk-SK" sz="2400" b="0" dirty="0">
                <a:hlinkClick r:id="rId2" tooltip="Nórsko"/>
              </a:rPr>
              <a:t>Nórsko</a:t>
            </a:r>
            <a:r>
              <a:rPr lang="sk-SK" sz="2400" b="0" dirty="0"/>
              <a:t>, </a:t>
            </a:r>
            <a:r>
              <a:rPr lang="sk-SK" sz="2400" b="0" dirty="0">
                <a:hlinkClick r:id="rId3" tooltip="Švédsko"/>
              </a:rPr>
              <a:t>Švédsko</a:t>
            </a:r>
            <a:r>
              <a:rPr lang="sk-SK" sz="2400" b="0" dirty="0"/>
              <a:t> a </a:t>
            </a:r>
            <a:r>
              <a:rPr lang="sk-SK" sz="2400" b="0" dirty="0">
                <a:hlinkClick r:id="rId4" tooltip="Fínsko"/>
              </a:rPr>
              <a:t>Fínsko</a:t>
            </a:r>
            <a:r>
              <a:rPr lang="sk-SK" sz="2400" b="0" dirty="0"/>
              <a:t>) a polostrova </a:t>
            </a:r>
            <a:r>
              <a:rPr lang="sk-SK" sz="2400" b="0" dirty="0">
                <a:hlinkClick r:id="rId5" tooltip="Kola (polostrov)"/>
              </a:rPr>
              <a:t>Kola</a:t>
            </a:r>
            <a:r>
              <a:rPr lang="sk-SK" sz="2400" b="0" dirty="0"/>
              <a:t> v </a:t>
            </a:r>
            <a:r>
              <a:rPr lang="sk-SK" sz="2400" b="0" dirty="0" smtClean="0"/>
              <a:t>Rusku</a:t>
            </a:r>
          </a:p>
          <a:p>
            <a:r>
              <a:rPr lang="sk-SK" sz="2400" b="0" dirty="0"/>
              <a:t>Časom, ako sa strácajú hranice medzi severskými štátmi a aj hranica s </a:t>
            </a:r>
            <a:r>
              <a:rPr lang="sk-SK" sz="2400" b="0" dirty="0">
                <a:hlinkClick r:id="rId6" tooltip="Rusko"/>
              </a:rPr>
              <a:t>Ruskom</a:t>
            </a:r>
            <a:r>
              <a:rPr lang="sk-SK" sz="2400" b="0" dirty="0"/>
              <a:t> sa stále viac otvára, sa časti Laponska stále viac integrujú. Týka sa to nielen pôvodných Laponcov (</a:t>
            </a:r>
            <a:r>
              <a:rPr lang="sk-SK" sz="2400" b="0" dirty="0" err="1"/>
              <a:t>Saamov</a:t>
            </a:r>
            <a:r>
              <a:rPr lang="sk-SK" sz="2400" b="0" dirty="0"/>
              <a:t>), ale aj nelaponského obyvateľstva a väčšiny, ktorá má síce laponských predkov, ale už sa sociálne identifikuje ako súčasť národného štátu, v ktorom žije.</a:t>
            </a:r>
            <a:endParaRPr lang="sk-SK" sz="2400" dirty="0"/>
          </a:p>
        </p:txBody>
      </p:sp>
    </p:spTree>
    <p:extLst>
      <p:ext uri="{BB962C8B-B14F-4D97-AF65-F5344CB8AC3E}">
        <p14:creationId xmlns:p14="http://schemas.microsoft.com/office/powerpoint/2010/main" val="44445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Laponsko: Zimní pohádka v království sněhu, sobů a magické polární záře -  iDNES.c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8640"/>
            <a:ext cx="5370366" cy="301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K WILLY TOUR | Laponsko na konci léta - Fínsk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916832"/>
            <a:ext cx="4313746" cy="2875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Za kouzlem Vánoc do Santova města v Laponsku — ČT24 — Česká televiz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469" y="2922687"/>
            <a:ext cx="3278452" cy="184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Mrazivé Laponsko je ideálním místem pro dobrodružství | E15.cz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945282"/>
            <a:ext cx="2546221" cy="150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27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39552" y="586432"/>
            <a:ext cx="7520940" cy="548640"/>
          </a:xfrm>
        </p:spPr>
        <p:txBody>
          <a:bodyPr>
            <a:normAutofit/>
          </a:bodyPr>
          <a:lstStyle/>
          <a:p>
            <a:pPr algn="ctr"/>
            <a:r>
              <a:rPr lang="sk-SK" dirty="0" smtClean="0"/>
              <a:t>Ďakujem za pozornosť</a:t>
            </a:r>
            <a:endParaRPr lang="sk-SK" dirty="0"/>
          </a:p>
        </p:txBody>
      </p:sp>
      <p:sp>
        <p:nvSpPr>
          <p:cNvPr id="4" name="TextovéPole 3"/>
          <p:cNvSpPr txBox="1"/>
          <p:nvPr/>
        </p:nvSpPr>
        <p:spPr>
          <a:xfrm>
            <a:off x="4499992" y="6550223"/>
            <a:ext cx="16217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400" dirty="0" smtClean="0">
                <a:solidFill>
                  <a:schemeClr val="accent3"/>
                </a:solidFill>
              </a:rPr>
              <a:t>https://kebqb.tk/#</a:t>
            </a:r>
            <a:endParaRPr lang="sk-SK" sz="1400" dirty="0">
              <a:solidFill>
                <a:schemeClr val="accent3"/>
              </a:solidFill>
            </a:endParaRPr>
          </a:p>
        </p:txBody>
      </p:sp>
      <p:pic>
        <p:nvPicPr>
          <p:cNvPr id="9218" name="Picture 2" descr="900+ ideas de EMOTIC. | emoticonos, emoticones emoji, emoji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980728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42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55576" y="260648"/>
            <a:ext cx="7520940" cy="548640"/>
          </a:xfrm>
        </p:spPr>
        <p:txBody>
          <a:bodyPr>
            <a:normAutofit/>
          </a:bodyPr>
          <a:lstStyle/>
          <a:p>
            <a:r>
              <a:rPr lang="sk-SK" dirty="0" err="1" smtClean="0">
                <a:solidFill>
                  <a:srgbClr val="7030A0"/>
                </a:solidFill>
              </a:rPr>
              <a:t>švédsko</a:t>
            </a:r>
            <a:endParaRPr lang="sk-SK" dirty="0">
              <a:solidFill>
                <a:srgbClr val="7030A0"/>
              </a:solidFill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27584" y="908720"/>
            <a:ext cx="7520940" cy="3579849"/>
          </a:xfrm>
        </p:spPr>
        <p:txBody>
          <a:bodyPr>
            <a:noAutofit/>
          </a:bodyPr>
          <a:lstStyle/>
          <a:p>
            <a:pPr>
              <a:buFont typeface="Wingdings"/>
              <a:buChar char="Ø"/>
            </a:pPr>
            <a:r>
              <a:rPr lang="sk-SK" sz="2000" b="0" dirty="0" smtClean="0"/>
              <a:t>oficiálne</a:t>
            </a:r>
            <a:r>
              <a:rPr lang="sk-SK" sz="2000" b="0" dirty="0"/>
              <a:t> </a:t>
            </a:r>
            <a:r>
              <a:rPr lang="sk-SK" sz="2000" dirty="0"/>
              <a:t>Švédske </a:t>
            </a:r>
            <a:r>
              <a:rPr lang="sk-SK" sz="2000" dirty="0" smtClean="0"/>
              <a:t>kráľovstvo</a:t>
            </a:r>
            <a:r>
              <a:rPr lang="sk-SK" sz="2000" dirty="0"/>
              <a:t> </a:t>
            </a:r>
          </a:p>
          <a:p>
            <a:pPr>
              <a:buFont typeface="Wingdings"/>
              <a:buChar char="Ø"/>
            </a:pPr>
            <a:r>
              <a:rPr lang="sk-SK" sz="2000" b="0" u="sng" dirty="0" smtClean="0"/>
              <a:t>Severská krajina</a:t>
            </a:r>
            <a:r>
              <a:rPr lang="sk-SK" sz="2000" b="0" dirty="0"/>
              <a:t> v </a:t>
            </a:r>
            <a:r>
              <a:rPr lang="sk-SK" sz="2000" b="0" u="sng" dirty="0" smtClean="0"/>
              <a:t>severnej Európe</a:t>
            </a:r>
            <a:r>
              <a:rPr lang="sk-SK" sz="2000" dirty="0" smtClean="0"/>
              <a:t>.</a:t>
            </a:r>
          </a:p>
          <a:p>
            <a:pPr>
              <a:buFont typeface="Wingdings"/>
              <a:buChar char="Ø"/>
            </a:pPr>
            <a:r>
              <a:rPr lang="sk-SK" sz="2000" b="0" dirty="0" smtClean="0"/>
              <a:t>Na </a:t>
            </a:r>
            <a:r>
              <a:rPr lang="sk-SK" sz="2000" b="0" dirty="0"/>
              <a:t>západe a severe hraničí s </a:t>
            </a:r>
            <a:r>
              <a:rPr lang="sk-SK" sz="2000" b="0" dirty="0">
                <a:hlinkClick r:id="rId2" tooltip="Nórsko"/>
              </a:rPr>
              <a:t>Nórskom</a:t>
            </a:r>
            <a:r>
              <a:rPr lang="sk-SK" sz="2000" b="0" dirty="0"/>
              <a:t>, na východe s </a:t>
            </a:r>
            <a:r>
              <a:rPr lang="sk-SK" sz="2000" b="0" dirty="0">
                <a:hlinkClick r:id="rId3" tooltip="Fínsko"/>
              </a:rPr>
              <a:t>Fínskom</a:t>
            </a:r>
            <a:r>
              <a:rPr lang="sk-SK" sz="2000" b="0" dirty="0"/>
              <a:t> a na juhozápade je spojené </a:t>
            </a:r>
            <a:r>
              <a:rPr lang="sk-SK" sz="2000" b="0" dirty="0" smtClean="0"/>
              <a:t>s</a:t>
            </a:r>
            <a:r>
              <a:rPr lang="sk-SK" sz="2000" b="0" dirty="0">
                <a:solidFill>
                  <a:schemeClr val="accent2">
                    <a:lumMod val="50000"/>
                  </a:schemeClr>
                </a:solidFill>
              </a:rPr>
              <a:t> </a:t>
            </a:r>
            <a:r>
              <a:rPr lang="sk-SK" sz="2000" b="0" dirty="0" smtClean="0">
                <a:solidFill>
                  <a:schemeClr val="accent2">
                    <a:lumMod val="50000"/>
                  </a:schemeClr>
                </a:solidFill>
                <a:hlinkClick r:id="rId4" tooltip="Dánsko"/>
              </a:rPr>
              <a:t>Dánskom</a:t>
            </a:r>
            <a:r>
              <a:rPr lang="sk-SK" sz="2000" b="0" dirty="0"/>
              <a:t> </a:t>
            </a:r>
            <a:r>
              <a:rPr lang="sk-SK" sz="2000" b="0" dirty="0">
                <a:hlinkClick r:id="rId5" tooltip="Øresundsbroen"/>
              </a:rPr>
              <a:t>zaveseným mostom</a:t>
            </a:r>
            <a:r>
              <a:rPr lang="sk-SK" sz="2000" b="0" dirty="0"/>
              <a:t> cez </a:t>
            </a:r>
            <a:r>
              <a:rPr lang="sk-SK" sz="2000" b="0" dirty="0" err="1">
                <a:hlinkClick r:id="rId6" tooltip="Öresund"/>
              </a:rPr>
              <a:t>Öresundský</a:t>
            </a:r>
            <a:r>
              <a:rPr lang="sk-SK" sz="2000" b="0" dirty="0">
                <a:hlinkClick r:id="rId6" tooltip="Öresund"/>
              </a:rPr>
              <a:t> prieliv</a:t>
            </a:r>
            <a:r>
              <a:rPr lang="sk-SK" sz="2000" b="0" dirty="0" smtClean="0"/>
              <a:t>.</a:t>
            </a:r>
          </a:p>
          <a:p>
            <a:pPr>
              <a:buFont typeface="Wingdings"/>
              <a:buChar char="Ø"/>
            </a:pPr>
            <a:r>
              <a:rPr lang="sk-SK" sz="2000" b="0" dirty="0"/>
              <a:t>S rozlohou 450 295 kilometrov štvorcových je Švédsko podľa rozlohy najväčšou krajinou v severnej Európe, treťou najväčšou krajinou v </a:t>
            </a:r>
            <a:r>
              <a:rPr lang="sk-SK" sz="2000" b="0" dirty="0">
                <a:hlinkClick r:id="rId7" tooltip="Európska únia"/>
              </a:rPr>
              <a:t>Európskej únii</a:t>
            </a:r>
            <a:r>
              <a:rPr lang="sk-SK" sz="2000" b="0" dirty="0"/>
              <a:t> a </a:t>
            </a:r>
            <a:r>
              <a:rPr lang="sk-SK" sz="2000" b="0" dirty="0">
                <a:hlinkClick r:id="rId8" tooltip="Zoznam štátov Európy podľa rozlohy"/>
              </a:rPr>
              <a:t>piatou najväčšou</a:t>
            </a:r>
            <a:r>
              <a:rPr lang="sk-SK" sz="2000" b="0" dirty="0"/>
              <a:t> krajinou v </a:t>
            </a:r>
            <a:r>
              <a:rPr lang="sk-SK" sz="2000" b="0" dirty="0">
                <a:hlinkClick r:id="rId9" tooltip="Európa"/>
              </a:rPr>
              <a:t>Európe</a:t>
            </a:r>
            <a:r>
              <a:rPr lang="sk-SK" sz="2000" b="0" dirty="0" smtClean="0"/>
              <a:t>.</a:t>
            </a:r>
          </a:p>
          <a:p>
            <a:pPr>
              <a:buFont typeface="Wingdings"/>
              <a:buChar char="Ø"/>
            </a:pPr>
            <a:r>
              <a:rPr lang="sk-SK" sz="2000" b="0" dirty="0" smtClean="0"/>
              <a:t>Hlavné mesto </a:t>
            </a:r>
            <a:r>
              <a:rPr lang="sk-SK" sz="2000" b="0" u="sng" dirty="0" smtClean="0">
                <a:hlinkClick r:id="rId10"/>
              </a:rPr>
              <a:t>Štokholm</a:t>
            </a:r>
            <a:r>
              <a:rPr lang="sk-SK" sz="2000" b="0" dirty="0" smtClean="0"/>
              <a:t>.</a:t>
            </a:r>
          </a:p>
          <a:p>
            <a:pPr>
              <a:buFont typeface="Wingdings"/>
              <a:buChar char="Ø"/>
            </a:pPr>
            <a:r>
              <a:rPr lang="sk-SK" sz="2000" b="0" dirty="0"/>
              <a:t>Švédsko má celkovú populáciu 10,4 milióna obyvateľov, z toho 2,6 milióna cudzincov.</a:t>
            </a:r>
            <a:endParaRPr lang="sk-SK" sz="2000" dirty="0"/>
          </a:p>
        </p:txBody>
      </p:sp>
      <p:sp>
        <p:nvSpPr>
          <p:cNvPr id="4" name="Obdélník 3"/>
          <p:cNvSpPr/>
          <p:nvPr/>
        </p:nvSpPr>
        <p:spPr>
          <a:xfrm>
            <a:off x="7531942" y="6604084"/>
            <a:ext cx="164179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sz="1050" dirty="0" smtClean="0">
                <a:solidFill>
                  <a:schemeClr val="accent3"/>
                </a:solidFill>
              </a:rPr>
              <a:t>https://kebqb.tk/projekty</a:t>
            </a:r>
            <a:endParaRPr lang="sk-SK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0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Švédsko | Zájazdy.s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509348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5 zaujímavostí o Švédsku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072440"/>
            <a:ext cx="4503487" cy="300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18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395536" y="216064"/>
            <a:ext cx="7520940" cy="548640"/>
          </a:xfrm>
        </p:spPr>
        <p:txBody>
          <a:bodyPr>
            <a:normAutofit fontScale="90000"/>
          </a:bodyPr>
          <a:lstStyle/>
          <a:p>
            <a:r>
              <a:rPr lang="sk-SK" sz="4000" dirty="0" smtClean="0">
                <a:solidFill>
                  <a:srgbClr val="7030A0"/>
                </a:solidFill>
              </a:rPr>
              <a:t>Výlety</a:t>
            </a:r>
            <a:endParaRPr lang="sk-SK" sz="4000" dirty="0">
              <a:solidFill>
                <a:srgbClr val="7030A0"/>
              </a:solidFill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67544" y="836712"/>
            <a:ext cx="7488832" cy="3579849"/>
          </a:xfrm>
        </p:spPr>
        <p:txBody>
          <a:bodyPr numCol="1">
            <a:normAutofit fontScale="55000" lnSpcReduction="20000"/>
          </a:bodyPr>
          <a:lstStyle/>
          <a:p>
            <a:r>
              <a:rPr lang="sk-SK" sz="4400" b="0" dirty="0" err="1" smtClean="0"/>
              <a:t>Stockholm</a:t>
            </a:r>
            <a:r>
              <a:rPr lang="sk-SK" sz="4400" b="0" dirty="0" smtClean="0"/>
              <a:t> – hlavné mesto</a:t>
            </a:r>
          </a:p>
          <a:p>
            <a:r>
              <a:rPr lang="sk-SK" sz="4400" b="0" dirty="0" smtClean="0"/>
              <a:t>Národné parky – </a:t>
            </a:r>
            <a:r>
              <a:rPr lang="sk-SK" sz="4400" b="0" dirty="0" err="1" smtClean="0"/>
              <a:t>Sarek</a:t>
            </a:r>
            <a:r>
              <a:rPr lang="sk-SK" sz="4400" b="0" dirty="0" smtClean="0"/>
              <a:t>, </a:t>
            </a:r>
            <a:r>
              <a:rPr lang="sk-SK" sz="4400" b="0" dirty="0" err="1" smtClean="0"/>
              <a:t>Abisko</a:t>
            </a:r>
            <a:endParaRPr lang="sk-SK" sz="4400" b="0" dirty="0" smtClean="0"/>
          </a:p>
          <a:p>
            <a:r>
              <a:rPr lang="sk-SK" sz="4400" b="0" dirty="0" smtClean="0"/>
              <a:t>Múzeá v </a:t>
            </a:r>
            <a:r>
              <a:rPr lang="sk-SK" sz="4400" b="0" dirty="0" err="1" smtClean="0"/>
              <a:t>Ystade</a:t>
            </a:r>
            <a:r>
              <a:rPr lang="sk-SK" sz="4400" b="0" dirty="0" smtClean="0"/>
              <a:t> - Múzea</a:t>
            </a:r>
          </a:p>
          <a:p>
            <a:r>
              <a:rPr lang="sk-SK" sz="4400" b="0" dirty="0" err="1" smtClean="0"/>
              <a:t>Gotland</a:t>
            </a:r>
            <a:r>
              <a:rPr lang="sk-SK" sz="4400" b="0" dirty="0" smtClean="0"/>
              <a:t> - </a:t>
            </a:r>
            <a:r>
              <a:rPr lang="sk-SK" sz="4400" b="0" dirty="0" err="1"/>
              <a:t>Gotland</a:t>
            </a:r>
            <a:r>
              <a:rPr lang="sk-SK" sz="4400" b="0" dirty="0"/>
              <a:t> je </a:t>
            </a:r>
            <a:r>
              <a:rPr lang="sk-SK" sz="4400" b="0" dirty="0" err="1" smtClean="0"/>
              <a:t>najvetší</a:t>
            </a:r>
            <a:r>
              <a:rPr lang="sk-SK" sz="4400" b="0" dirty="0" smtClean="0"/>
              <a:t> </a:t>
            </a:r>
            <a:r>
              <a:rPr lang="sk-SK" sz="4400" b="0" dirty="0"/>
              <a:t>a </a:t>
            </a:r>
            <a:r>
              <a:rPr lang="sk-SK" sz="4400" b="0" dirty="0" err="1" smtClean="0"/>
              <a:t>najkrásnejší</a:t>
            </a:r>
            <a:r>
              <a:rPr lang="sk-SK" sz="4400" b="0" dirty="0" smtClean="0"/>
              <a:t> </a:t>
            </a:r>
            <a:r>
              <a:rPr lang="sk-SK" sz="4400" b="0" dirty="0"/>
              <a:t>ostrov </a:t>
            </a:r>
            <a:r>
              <a:rPr lang="sk-SK" sz="4400" b="0" dirty="0" smtClean="0"/>
              <a:t>vo Švédsku</a:t>
            </a:r>
          </a:p>
          <a:p>
            <a:r>
              <a:rPr lang="sk-SK" sz="4400" b="0" dirty="0" err="1" smtClean="0"/>
              <a:t>Falun</a:t>
            </a:r>
            <a:r>
              <a:rPr lang="sk-SK" sz="4400" b="0" dirty="0" smtClean="0"/>
              <a:t> - </a:t>
            </a:r>
            <a:r>
              <a:rPr lang="sk-SK" sz="4400" b="0" dirty="0"/>
              <a:t>V meste </a:t>
            </a:r>
            <a:r>
              <a:rPr lang="sk-SK" sz="4400" b="0" dirty="0" err="1"/>
              <a:t>Falun</a:t>
            </a:r>
            <a:r>
              <a:rPr lang="sk-SK" sz="4400" b="0" dirty="0"/>
              <a:t> môžete navštíviť veľmi zaujímavé bývalé medené bane.</a:t>
            </a:r>
          </a:p>
          <a:p>
            <a:r>
              <a:rPr lang="sk-SK" sz="4400" b="0" dirty="0" err="1" smtClean="0"/>
              <a:t>Lund</a:t>
            </a:r>
            <a:r>
              <a:rPr lang="sk-SK" sz="4400" b="0" dirty="0" smtClean="0"/>
              <a:t> - malebné </a:t>
            </a:r>
            <a:r>
              <a:rPr lang="sk-SK" sz="4400" b="0" dirty="0"/>
              <a:t>menšie univerzitné mesto</a:t>
            </a:r>
          </a:p>
          <a:p>
            <a:endParaRPr lang="sk-SK" sz="2400" b="0" u="sng" dirty="0"/>
          </a:p>
          <a:p>
            <a:r>
              <a:rPr lang="sk-SK" b="0" u="sng" dirty="0" smtClean="0"/>
              <a:t> </a:t>
            </a:r>
            <a:endParaRPr lang="sk-SK" dirty="0"/>
          </a:p>
        </p:txBody>
      </p:sp>
      <p:sp>
        <p:nvSpPr>
          <p:cNvPr id="4" name="Obdélník 3"/>
          <p:cNvSpPr/>
          <p:nvPr/>
        </p:nvSpPr>
        <p:spPr>
          <a:xfrm>
            <a:off x="3556464" y="6488668"/>
            <a:ext cx="2031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dirty="0" smtClean="0">
                <a:solidFill>
                  <a:schemeClr val="accent3"/>
                </a:solidFill>
              </a:rPr>
              <a:t>https://kebqb.tk/#</a:t>
            </a:r>
            <a:endParaRPr lang="sk-SK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88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Six Things to do in Lund, Swede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865842"/>
            <a:ext cx="3210821" cy="200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10 Top Hotels in Falun | Places to Stay w/ 24/7 Friendly Customer Servi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75560"/>
            <a:ext cx="4310231" cy="242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Gotland Rauk Starý Prístav - Fotografia zdarma na Pixaba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2656"/>
            <a:ext cx="3553330" cy="236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Abisko National Park - Wikipedi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923894"/>
            <a:ext cx="3484682" cy="189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2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7520940" cy="548640"/>
          </a:xfrm>
        </p:spPr>
        <p:txBody>
          <a:bodyPr/>
          <a:lstStyle/>
          <a:p>
            <a:r>
              <a:rPr lang="sk-SK" sz="3600" dirty="0" err="1" smtClean="0">
                <a:solidFill>
                  <a:srgbClr val="7030A0"/>
                </a:solidFill>
              </a:rPr>
              <a:t>Stockholm</a:t>
            </a:r>
            <a:endParaRPr lang="sk-SK" sz="3600" dirty="0">
              <a:solidFill>
                <a:srgbClr val="7030A0"/>
              </a:solidFill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67544" y="764704"/>
            <a:ext cx="7992888" cy="4227921"/>
          </a:xfrm>
        </p:spPr>
        <p:txBody>
          <a:bodyPr>
            <a:noAutofit/>
          </a:bodyPr>
          <a:lstStyle/>
          <a:p>
            <a:r>
              <a:rPr lang="sk-SK" sz="2400" dirty="0"/>
              <a:t>Štokholm</a:t>
            </a:r>
            <a:r>
              <a:rPr lang="sk-SK" sz="2400" b="0" dirty="0"/>
              <a:t> (slovenský normovaný názov; </a:t>
            </a:r>
            <a:r>
              <a:rPr lang="sk-SK" sz="2400" b="0" dirty="0" err="1">
                <a:hlinkClick r:id="rId2" tooltip="Švédčina"/>
              </a:rPr>
              <a:t>švéd</a:t>
            </a:r>
            <a:r>
              <a:rPr lang="sk-SK" sz="2400" b="0" dirty="0">
                <a:hlinkClick r:id="rId2" tooltip="Švédčina"/>
              </a:rPr>
              <a:t>.</a:t>
            </a:r>
            <a:r>
              <a:rPr lang="sk-SK" sz="2400" b="0" dirty="0"/>
              <a:t> </a:t>
            </a:r>
            <a:r>
              <a:rPr lang="sk-SK" sz="2400" b="0" dirty="0" err="1"/>
              <a:t>Stockholm</a:t>
            </a:r>
            <a:r>
              <a:rPr lang="sk-SK" sz="2400" b="0" dirty="0"/>
              <a:t>) je </a:t>
            </a:r>
            <a:r>
              <a:rPr lang="sk-SK" sz="2400" b="0" dirty="0">
                <a:hlinkClick r:id="rId3" tooltip="Hlavné mesto"/>
              </a:rPr>
              <a:t>hlavné</a:t>
            </a:r>
            <a:r>
              <a:rPr lang="sk-SK" sz="2400" b="0" dirty="0"/>
              <a:t> a najväčšie mesto </a:t>
            </a:r>
            <a:r>
              <a:rPr lang="sk-SK" sz="2400" b="0" dirty="0">
                <a:hlinkClick r:id="rId4" tooltip="Švédsko"/>
              </a:rPr>
              <a:t>Švédska</a:t>
            </a:r>
            <a:r>
              <a:rPr lang="sk-SK" sz="2400" b="0" dirty="0"/>
              <a:t>. Je to </a:t>
            </a:r>
            <a:r>
              <a:rPr lang="sk-SK" sz="2400" b="0" dirty="0">
                <a:hlinkClick r:id="rId5" tooltip="Kultúra"/>
              </a:rPr>
              <a:t>kultúrne</a:t>
            </a:r>
            <a:r>
              <a:rPr lang="sk-SK" sz="2400" b="0" dirty="0"/>
              <a:t>, </a:t>
            </a:r>
            <a:r>
              <a:rPr lang="sk-SK" sz="2400" b="0" dirty="0">
                <a:hlinkClick r:id="rId6" tooltip="Ekonomika"/>
              </a:rPr>
              <a:t>ekonomické</a:t>
            </a:r>
            <a:r>
              <a:rPr lang="sk-SK" sz="2400" b="0" dirty="0"/>
              <a:t>, </a:t>
            </a:r>
            <a:r>
              <a:rPr lang="sk-SK" sz="2400" b="0" dirty="0">
                <a:hlinkClick r:id="rId7" tooltip="Masmédium"/>
              </a:rPr>
              <a:t>masmediálne</a:t>
            </a:r>
            <a:r>
              <a:rPr lang="sk-SK" sz="2400" b="0" dirty="0"/>
              <a:t> a </a:t>
            </a:r>
            <a:r>
              <a:rPr lang="sk-SK" sz="2400" b="0" dirty="0">
                <a:hlinkClick r:id="rId8" tooltip="Politika"/>
              </a:rPr>
              <a:t>politické</a:t>
            </a:r>
            <a:r>
              <a:rPr lang="sk-SK" sz="2400" b="0" dirty="0"/>
              <a:t> centrum krajiny. Je sídlom švédskej vlády, parlamentu a kráľovskej rodiny. Toto historické mesto leží na vyše dvadsiatich ostrovoch, spojených desiatkami mostov. Mesto leží pri ústí jazera </a:t>
            </a:r>
            <a:r>
              <a:rPr lang="sk-SK" sz="2400" b="0" dirty="0" err="1">
                <a:hlinkClick r:id="rId9" tooltip="Malären (stránka neexistuje)"/>
              </a:rPr>
              <a:t>Malären</a:t>
            </a:r>
            <a:r>
              <a:rPr lang="sk-SK" sz="2400" b="0" dirty="0"/>
              <a:t> do </a:t>
            </a:r>
            <a:r>
              <a:rPr lang="sk-SK" sz="2400" b="0" dirty="0">
                <a:hlinkClick r:id="rId10" tooltip="Baltské more"/>
              </a:rPr>
              <a:t>Baltského mora</a:t>
            </a:r>
            <a:r>
              <a:rPr lang="sk-SK" sz="2400" b="0" dirty="0"/>
              <a:t> a vďaka svojej polohe je nazývané tiež </a:t>
            </a:r>
            <a:r>
              <a:rPr lang="sk-SK" sz="2400" b="0" dirty="0">
                <a:hlinkClick r:id="rId11" tooltip="Benátky severu"/>
              </a:rPr>
              <a:t>Benátkami severu</a:t>
            </a:r>
            <a:r>
              <a:rPr lang="sk-SK" sz="2400" b="0" dirty="0" smtClean="0"/>
              <a:t>. </a:t>
            </a:r>
            <a:r>
              <a:rPr lang="sk-SK" sz="2400" b="0" dirty="0"/>
              <a:t>Centrom mesta je </a:t>
            </a:r>
            <a:r>
              <a:rPr lang="sk-SK" sz="2400" b="0" i="1" dirty="0" err="1"/>
              <a:t>Gamla</a:t>
            </a:r>
            <a:r>
              <a:rPr lang="sk-SK" sz="2400" b="0" i="1" dirty="0"/>
              <a:t> Stan</a:t>
            </a:r>
            <a:r>
              <a:rPr lang="sk-SK" sz="2400" b="0" dirty="0"/>
              <a:t> (staré mesto) s množstvom historických stavieb ako sú kráľovský palác (slúži len na reprezentačné účely) či </a:t>
            </a:r>
            <a:r>
              <a:rPr lang="sk-SK" sz="2400" b="0" dirty="0" err="1">
                <a:hlinkClick r:id="rId12" tooltip="Storkyrkan (stránka neexistuje)"/>
              </a:rPr>
              <a:t>Storkyrkan</a:t>
            </a:r>
            <a:endParaRPr lang="sk-SK" sz="2400" dirty="0"/>
          </a:p>
        </p:txBody>
      </p:sp>
    </p:spTree>
    <p:extLst>
      <p:ext uri="{BB962C8B-B14F-4D97-AF65-F5344CB8AC3E}">
        <p14:creationId xmlns:p14="http://schemas.microsoft.com/office/powerpoint/2010/main" val="213355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Stockholm – Destinations | TAP Air Portug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2656"/>
            <a:ext cx="4533508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55 Fun Things to Do in Stockholm - TourScann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676" y="692696"/>
            <a:ext cx="38100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Storkyrkan -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492896"/>
            <a:ext cx="2981064" cy="218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22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83568" y="188640"/>
            <a:ext cx="7520940" cy="548640"/>
          </a:xfrm>
        </p:spPr>
        <p:txBody>
          <a:bodyPr>
            <a:normAutofit fontScale="90000"/>
          </a:bodyPr>
          <a:lstStyle/>
          <a:p>
            <a:r>
              <a:rPr lang="sk-SK" sz="3600" dirty="0" smtClean="0">
                <a:solidFill>
                  <a:srgbClr val="7030A0"/>
                </a:solidFill>
              </a:rPr>
              <a:t>Jedlá</a:t>
            </a:r>
            <a:endParaRPr lang="sk-SK" sz="3600" dirty="0">
              <a:solidFill>
                <a:srgbClr val="7030A0"/>
              </a:solidFill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27584" y="908720"/>
            <a:ext cx="7520940" cy="3579849"/>
          </a:xfrm>
        </p:spPr>
        <p:txBody>
          <a:bodyPr>
            <a:normAutofit/>
          </a:bodyPr>
          <a:lstStyle/>
          <a:p>
            <a:r>
              <a:rPr lang="sk-SK" sz="2400" dirty="0"/>
              <a:t>Mäsové </a:t>
            </a:r>
            <a:r>
              <a:rPr lang="sk-SK" sz="2400" dirty="0" smtClean="0"/>
              <a:t>guľky(</a:t>
            </a:r>
            <a:r>
              <a:rPr lang="sk-SK" sz="2400" dirty="0" err="1" smtClean="0"/>
              <a:t>Köttbullar</a:t>
            </a:r>
            <a:r>
              <a:rPr lang="sk-SK" sz="2400" b="0" dirty="0" smtClean="0"/>
              <a:t>) – Národné Švédske jedlo </a:t>
            </a:r>
            <a:endParaRPr lang="sk-SK" sz="2400" b="0" dirty="0"/>
          </a:p>
          <a:p>
            <a:pPr algn="ctr"/>
            <a:r>
              <a:rPr lang="sk-SK" sz="3600" b="0" i="1" u="sng" dirty="0" smtClean="0">
                <a:solidFill>
                  <a:srgbClr val="00B050"/>
                </a:solidFill>
              </a:rPr>
              <a:t>Typické jedlá : </a:t>
            </a:r>
          </a:p>
          <a:p>
            <a:r>
              <a:rPr lang="sk-SK" sz="2400" dirty="0"/>
              <a:t>Sleď s vajíčkom poliaty orieškovým </a:t>
            </a:r>
            <a:r>
              <a:rPr lang="sk-SK" sz="2400" dirty="0" smtClean="0"/>
              <a:t>maslom</a:t>
            </a:r>
          </a:p>
          <a:p>
            <a:r>
              <a:rPr lang="sk-SK" sz="2400" dirty="0" smtClean="0"/>
              <a:t>Ryba </a:t>
            </a:r>
            <a:endParaRPr lang="sk-SK" sz="2400" dirty="0"/>
          </a:p>
          <a:p>
            <a:r>
              <a:rPr lang="sk-SK" sz="2400" dirty="0"/>
              <a:t>údený losos s kôprom,</a:t>
            </a:r>
          </a:p>
          <a:p>
            <a:r>
              <a:rPr lang="sk-SK" sz="2400" dirty="0"/>
              <a:t>morské </a:t>
            </a:r>
            <a:r>
              <a:rPr lang="sk-SK" sz="2400" dirty="0" smtClean="0"/>
              <a:t>plody</a:t>
            </a:r>
            <a:endParaRPr lang="sk-SK" sz="2400" dirty="0"/>
          </a:p>
          <a:p>
            <a:r>
              <a:rPr lang="sk-SK" sz="2400" dirty="0"/>
              <a:t>Hubová polievka</a:t>
            </a:r>
          </a:p>
        </p:txBody>
      </p:sp>
    </p:spTree>
    <p:extLst>
      <p:ext uri="{BB962C8B-B14F-4D97-AF65-F5344CB8AC3E}">
        <p14:creationId xmlns:p14="http://schemas.microsoft.com/office/powerpoint/2010/main" val="412076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Köttbullar i paprikasås med potatis och sallad | Recept ICA.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30812"/>
            <a:ext cx="4747072" cy="474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36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Úhly">
  <a:themeElements>
    <a:clrScheme name="Úhly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Úhly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Úhl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177</TotalTime>
  <Words>122</Words>
  <Application>Microsoft Office PowerPoint</Application>
  <PresentationFormat>Předvádění na obrazovce (4:3)</PresentationFormat>
  <Paragraphs>51</Paragraphs>
  <Slides>17</Slides>
  <Notes>0</Notes>
  <HiddenSlides>0</HiddenSlides>
  <MMClips>0</MMClips>
  <ScaleCrop>false</ScaleCrop>
  <HeadingPairs>
    <vt:vector size="4" baseType="variant">
      <vt:variant>
        <vt:lpstr>Motiv</vt:lpstr>
      </vt:variant>
      <vt:variant>
        <vt:i4>1</vt:i4>
      </vt:variant>
      <vt:variant>
        <vt:lpstr>Nadpisy snímků</vt:lpstr>
      </vt:variant>
      <vt:variant>
        <vt:i4>17</vt:i4>
      </vt:variant>
    </vt:vector>
  </HeadingPairs>
  <TitlesOfParts>
    <vt:vector size="18" baseType="lpstr">
      <vt:lpstr>Úhly</vt:lpstr>
      <vt:lpstr>ŠVÉDSKO</vt:lpstr>
      <vt:lpstr>švédsko</vt:lpstr>
      <vt:lpstr>Prezentace aplikace PowerPoint</vt:lpstr>
      <vt:lpstr>Výlety</vt:lpstr>
      <vt:lpstr>Prezentace aplikace PowerPoint</vt:lpstr>
      <vt:lpstr>Stockholm</vt:lpstr>
      <vt:lpstr>Prezentace aplikace PowerPoint</vt:lpstr>
      <vt:lpstr>Jedlá</vt:lpstr>
      <vt:lpstr>Prezentace aplikace PowerPoint</vt:lpstr>
      <vt:lpstr>Národné parky</vt:lpstr>
      <vt:lpstr>Národný park Sarek</vt:lpstr>
      <vt:lpstr>Prezentace aplikace PowerPoint</vt:lpstr>
      <vt:lpstr>Národný park Abisko</vt:lpstr>
      <vt:lpstr>Prezentace aplikace PowerPoint</vt:lpstr>
      <vt:lpstr>Laponsko</vt:lpstr>
      <vt:lpstr>Prezentace aplikace PowerPoint</vt:lpstr>
      <vt:lpstr>Ďakujem za pozornosť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ŠVÉDSKO</dc:title>
  <dc:creator>IDEAPAD</dc:creator>
  <cp:lastModifiedBy>IDEAPAD</cp:lastModifiedBy>
  <cp:revision>14</cp:revision>
  <dcterms:created xsi:type="dcterms:W3CDTF">2022-04-06T15:10:14Z</dcterms:created>
  <dcterms:modified xsi:type="dcterms:W3CDTF">2022-04-20T16:00:14Z</dcterms:modified>
</cp:coreProperties>
</file>